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62" r:id="rId6"/>
    <p:sldId id="264" r:id="rId7"/>
    <p:sldId id="263" r:id="rId8"/>
    <p:sldId id="259" r:id="rId9"/>
    <p:sldId id="261" r:id="rId10"/>
    <p:sldId id="279" r:id="rId11"/>
    <p:sldId id="277" r:id="rId12"/>
    <p:sldId id="265" r:id="rId13"/>
    <p:sldId id="280" r:id="rId14"/>
    <p:sldId id="281" r:id="rId15"/>
    <p:sldId id="266" r:id="rId16"/>
    <p:sldId id="267" r:id="rId17"/>
    <p:sldId id="271" r:id="rId18"/>
    <p:sldId id="268" r:id="rId19"/>
    <p:sldId id="278" r:id="rId20"/>
    <p:sldId id="282" r:id="rId21"/>
    <p:sldId id="272" r:id="rId22"/>
    <p:sldId id="283" r:id="rId23"/>
    <p:sldId id="276" r:id="rId24"/>
    <p:sldId id="273" r:id="rId25"/>
    <p:sldId id="274" r:id="rId26"/>
    <p:sldId id="27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000" autoAdjust="0"/>
  </p:normalViewPr>
  <p:slideViewPr>
    <p:cSldViewPr>
      <p:cViewPr varScale="1">
        <p:scale>
          <a:sx n="87" d="100"/>
          <a:sy n="87" d="100"/>
        </p:scale>
        <p:origin x="-6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8438DD-4098-4C63-BA77-9B1D1F2B2D11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B703C6E8-CEAD-4DC1-B8A5-EEFCEDEAA7FD}">
      <dgm:prSet phldrT="[Text]"/>
      <dgm:spPr/>
      <dgm:t>
        <a:bodyPr/>
        <a:lstStyle/>
        <a:p>
          <a:r>
            <a:rPr lang="en-US" dirty="0" smtClean="0"/>
            <a:t>Services</a:t>
          </a:r>
          <a:endParaRPr lang="en-US" dirty="0"/>
        </a:p>
      </dgm:t>
    </dgm:pt>
    <dgm:pt modelId="{B11D97C0-0FD7-4DF9-B331-F7BAF6C9A645}" type="parTrans" cxnId="{0F22F7F3-7178-44C7-B032-8ADD248959F2}">
      <dgm:prSet/>
      <dgm:spPr/>
      <dgm:t>
        <a:bodyPr/>
        <a:lstStyle/>
        <a:p>
          <a:endParaRPr lang="en-US"/>
        </a:p>
      </dgm:t>
    </dgm:pt>
    <dgm:pt modelId="{D7A0EF24-9B4B-4B55-B4D6-6895C689D416}" type="sibTrans" cxnId="{0F22F7F3-7178-44C7-B032-8ADD248959F2}">
      <dgm:prSet/>
      <dgm:spPr/>
      <dgm:t>
        <a:bodyPr/>
        <a:lstStyle/>
        <a:p>
          <a:endParaRPr lang="en-US"/>
        </a:p>
      </dgm:t>
    </dgm:pt>
    <dgm:pt modelId="{B58CFFF6-787B-4433-833A-53541DD158CB}">
      <dgm:prSet phldrT="[Text]"/>
      <dgm:spPr/>
      <dgm:t>
        <a:bodyPr/>
        <a:lstStyle/>
        <a:p>
          <a:r>
            <a:rPr lang="en-US" dirty="0" smtClean="0"/>
            <a:t>Tools</a:t>
          </a:r>
          <a:endParaRPr lang="en-US" dirty="0"/>
        </a:p>
      </dgm:t>
    </dgm:pt>
    <dgm:pt modelId="{2061F579-60AA-4723-B0B8-1AA811B282B9}" type="parTrans" cxnId="{15391651-83FA-48CD-A537-F87DE7533969}">
      <dgm:prSet/>
      <dgm:spPr/>
      <dgm:t>
        <a:bodyPr/>
        <a:lstStyle/>
        <a:p>
          <a:endParaRPr lang="en-US"/>
        </a:p>
      </dgm:t>
    </dgm:pt>
    <dgm:pt modelId="{7AFE5AA6-328D-4FCB-A1DA-26A739B2EDE8}" type="sibTrans" cxnId="{15391651-83FA-48CD-A537-F87DE7533969}">
      <dgm:prSet/>
      <dgm:spPr/>
      <dgm:t>
        <a:bodyPr/>
        <a:lstStyle/>
        <a:p>
          <a:endParaRPr lang="en-US"/>
        </a:p>
      </dgm:t>
    </dgm:pt>
    <dgm:pt modelId="{1F59BECF-45CF-4E0A-89D3-06964390F9E2}">
      <dgm:prSet phldrT="[Text]"/>
      <dgm:spPr/>
      <dgm:t>
        <a:bodyPr/>
        <a:lstStyle/>
        <a:p>
          <a:r>
            <a:rPr lang="en-US" dirty="0" smtClean="0"/>
            <a:t>Clients</a:t>
          </a:r>
          <a:endParaRPr lang="en-US" dirty="0"/>
        </a:p>
      </dgm:t>
    </dgm:pt>
    <dgm:pt modelId="{B08874E6-5A93-49A2-9BD6-C578800E0668}" type="parTrans" cxnId="{DE1F5B2C-3FD6-4A50-8320-A711D15E2254}">
      <dgm:prSet/>
      <dgm:spPr/>
      <dgm:t>
        <a:bodyPr/>
        <a:lstStyle/>
        <a:p>
          <a:endParaRPr lang="en-US"/>
        </a:p>
      </dgm:t>
    </dgm:pt>
    <dgm:pt modelId="{60AF3877-4234-4F67-9F1D-15D03BF29C3B}" type="sibTrans" cxnId="{DE1F5B2C-3FD6-4A50-8320-A711D15E2254}">
      <dgm:prSet/>
      <dgm:spPr/>
      <dgm:t>
        <a:bodyPr/>
        <a:lstStyle/>
        <a:p>
          <a:endParaRPr lang="en-US"/>
        </a:p>
      </dgm:t>
    </dgm:pt>
    <dgm:pt modelId="{194C2878-14DA-476E-93BC-CA3E684C2CA0}">
      <dgm:prSet phldrT="[Text]"/>
      <dgm:spPr/>
      <dgm:t>
        <a:bodyPr/>
        <a:lstStyle/>
        <a:p>
          <a:r>
            <a:rPr lang="en-US" dirty="0" smtClean="0"/>
            <a:t>Frameworks</a:t>
          </a:r>
          <a:endParaRPr lang="en-US" dirty="0"/>
        </a:p>
      </dgm:t>
    </dgm:pt>
    <dgm:pt modelId="{16172B5D-A5B6-449E-8E92-16D570CFF0E1}" type="parTrans" cxnId="{D68BDC0C-7194-4F5F-A78D-1C578649C42E}">
      <dgm:prSet/>
      <dgm:spPr/>
      <dgm:t>
        <a:bodyPr/>
        <a:lstStyle/>
        <a:p>
          <a:endParaRPr lang="en-US"/>
        </a:p>
      </dgm:t>
    </dgm:pt>
    <dgm:pt modelId="{055A3D16-3A4E-40D6-A676-9E896FD127BF}" type="sibTrans" cxnId="{D68BDC0C-7194-4F5F-A78D-1C578649C42E}">
      <dgm:prSet/>
      <dgm:spPr/>
      <dgm:t>
        <a:bodyPr/>
        <a:lstStyle/>
        <a:p>
          <a:endParaRPr lang="en-US"/>
        </a:p>
      </dgm:t>
    </dgm:pt>
    <dgm:pt modelId="{DD9F0164-8DDD-4A5D-80B4-3C208392FEAA}" type="pres">
      <dgm:prSet presAssocID="{938438DD-4098-4C63-BA77-9B1D1F2B2D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2A45AF-372E-433D-B0E5-0AF4AF514C95}" type="pres">
      <dgm:prSet presAssocID="{B703C6E8-CEAD-4DC1-B8A5-EEFCEDEAA7FD}" presName="parentText" presStyleLbl="node1" presStyleIdx="0" presStyleCnt="4" custLinFactNeighborX="-17906" custLinFactNeighborY="-91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803AAB-DE3B-4A39-9DED-A476BD70FBC8}" type="pres">
      <dgm:prSet presAssocID="{D7A0EF24-9B4B-4B55-B4D6-6895C689D416}" presName="spacer" presStyleCnt="0"/>
      <dgm:spPr/>
    </dgm:pt>
    <dgm:pt modelId="{35EC7FC8-8E48-469D-9DB6-9A66DC1D2AC2}" type="pres">
      <dgm:prSet presAssocID="{B58CFFF6-787B-4433-833A-53541DD158C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8D1210-6035-4E88-ACE6-B94BB43B4D42}" type="pres">
      <dgm:prSet presAssocID="{7AFE5AA6-328D-4FCB-A1DA-26A739B2EDE8}" presName="spacer" presStyleCnt="0"/>
      <dgm:spPr/>
    </dgm:pt>
    <dgm:pt modelId="{15FFED9C-8973-46C1-A619-AF8C8B14862F}" type="pres">
      <dgm:prSet presAssocID="{1F59BECF-45CF-4E0A-89D3-06964390F9E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70549-B02C-488F-909D-4F1A6504C8E4}" type="pres">
      <dgm:prSet presAssocID="{60AF3877-4234-4F67-9F1D-15D03BF29C3B}" presName="spacer" presStyleCnt="0"/>
      <dgm:spPr/>
    </dgm:pt>
    <dgm:pt modelId="{0707F13F-9054-4965-882C-CD49080D2669}" type="pres">
      <dgm:prSet presAssocID="{194C2878-14DA-476E-93BC-CA3E684C2CA0}" presName="parentText" presStyleLbl="node1" presStyleIdx="3" presStyleCnt="4" custLinFactNeighborX="-4702" custLinFactNeighborY="173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22F7F3-7178-44C7-B032-8ADD248959F2}" srcId="{938438DD-4098-4C63-BA77-9B1D1F2B2D11}" destId="{B703C6E8-CEAD-4DC1-B8A5-EEFCEDEAA7FD}" srcOrd="0" destOrd="0" parTransId="{B11D97C0-0FD7-4DF9-B331-F7BAF6C9A645}" sibTransId="{D7A0EF24-9B4B-4B55-B4D6-6895C689D416}"/>
    <dgm:cxn modelId="{E3B64059-D661-4E9C-9615-723AF3018D20}" type="presOf" srcId="{B703C6E8-CEAD-4DC1-B8A5-EEFCEDEAA7FD}" destId="{FD2A45AF-372E-433D-B0E5-0AF4AF514C95}" srcOrd="0" destOrd="0" presId="urn:microsoft.com/office/officeart/2005/8/layout/vList2"/>
    <dgm:cxn modelId="{BF5248A1-7869-43A7-BEB6-7F61A9AB3E97}" type="presOf" srcId="{B58CFFF6-787B-4433-833A-53541DD158CB}" destId="{35EC7FC8-8E48-469D-9DB6-9A66DC1D2AC2}" srcOrd="0" destOrd="0" presId="urn:microsoft.com/office/officeart/2005/8/layout/vList2"/>
    <dgm:cxn modelId="{15391651-83FA-48CD-A537-F87DE7533969}" srcId="{938438DD-4098-4C63-BA77-9B1D1F2B2D11}" destId="{B58CFFF6-787B-4433-833A-53541DD158CB}" srcOrd="1" destOrd="0" parTransId="{2061F579-60AA-4723-B0B8-1AA811B282B9}" sibTransId="{7AFE5AA6-328D-4FCB-A1DA-26A739B2EDE8}"/>
    <dgm:cxn modelId="{DE1F5B2C-3FD6-4A50-8320-A711D15E2254}" srcId="{938438DD-4098-4C63-BA77-9B1D1F2B2D11}" destId="{1F59BECF-45CF-4E0A-89D3-06964390F9E2}" srcOrd="2" destOrd="0" parTransId="{B08874E6-5A93-49A2-9BD6-C578800E0668}" sibTransId="{60AF3877-4234-4F67-9F1D-15D03BF29C3B}"/>
    <dgm:cxn modelId="{4E312C9B-A9DF-439C-9DBF-D86257F53F8C}" type="presOf" srcId="{938438DD-4098-4C63-BA77-9B1D1F2B2D11}" destId="{DD9F0164-8DDD-4A5D-80B4-3C208392FEAA}" srcOrd="0" destOrd="0" presId="urn:microsoft.com/office/officeart/2005/8/layout/vList2"/>
    <dgm:cxn modelId="{D68BDC0C-7194-4F5F-A78D-1C578649C42E}" srcId="{938438DD-4098-4C63-BA77-9B1D1F2B2D11}" destId="{194C2878-14DA-476E-93BC-CA3E684C2CA0}" srcOrd="3" destOrd="0" parTransId="{16172B5D-A5B6-449E-8E92-16D570CFF0E1}" sibTransId="{055A3D16-3A4E-40D6-A676-9E896FD127BF}"/>
    <dgm:cxn modelId="{14BCBCF6-AAB8-4523-82A5-8BE2379BF459}" type="presOf" srcId="{1F59BECF-45CF-4E0A-89D3-06964390F9E2}" destId="{15FFED9C-8973-46C1-A619-AF8C8B14862F}" srcOrd="0" destOrd="0" presId="urn:microsoft.com/office/officeart/2005/8/layout/vList2"/>
    <dgm:cxn modelId="{F577CDA6-C3A7-46D5-8D73-28AB5E0CD7BF}" type="presOf" srcId="{194C2878-14DA-476E-93BC-CA3E684C2CA0}" destId="{0707F13F-9054-4965-882C-CD49080D2669}" srcOrd="0" destOrd="0" presId="urn:microsoft.com/office/officeart/2005/8/layout/vList2"/>
    <dgm:cxn modelId="{22E07E8A-ACEB-4EF4-8EC6-2B6C65205497}" type="presParOf" srcId="{DD9F0164-8DDD-4A5D-80B4-3C208392FEAA}" destId="{FD2A45AF-372E-433D-B0E5-0AF4AF514C95}" srcOrd="0" destOrd="0" presId="urn:microsoft.com/office/officeart/2005/8/layout/vList2"/>
    <dgm:cxn modelId="{2C50D546-9E38-41F0-8597-51421B0965BB}" type="presParOf" srcId="{DD9F0164-8DDD-4A5D-80B4-3C208392FEAA}" destId="{B8803AAB-DE3B-4A39-9DED-A476BD70FBC8}" srcOrd="1" destOrd="0" presId="urn:microsoft.com/office/officeart/2005/8/layout/vList2"/>
    <dgm:cxn modelId="{1BDC23FA-EBB0-46BA-9857-665F2B56D12C}" type="presParOf" srcId="{DD9F0164-8DDD-4A5D-80B4-3C208392FEAA}" destId="{35EC7FC8-8E48-469D-9DB6-9A66DC1D2AC2}" srcOrd="2" destOrd="0" presId="urn:microsoft.com/office/officeart/2005/8/layout/vList2"/>
    <dgm:cxn modelId="{C45803F8-B947-4D7F-A14E-DC50A4A5CDE5}" type="presParOf" srcId="{DD9F0164-8DDD-4A5D-80B4-3C208392FEAA}" destId="{398D1210-6035-4E88-ACE6-B94BB43B4D42}" srcOrd="3" destOrd="0" presId="urn:microsoft.com/office/officeart/2005/8/layout/vList2"/>
    <dgm:cxn modelId="{B3A9044B-7F56-4C01-8EDF-59B9B0DC77EA}" type="presParOf" srcId="{DD9F0164-8DDD-4A5D-80B4-3C208392FEAA}" destId="{15FFED9C-8973-46C1-A619-AF8C8B14862F}" srcOrd="4" destOrd="0" presId="urn:microsoft.com/office/officeart/2005/8/layout/vList2"/>
    <dgm:cxn modelId="{6EF9E6BB-E58B-4E8D-A67F-79E31F0A8580}" type="presParOf" srcId="{DD9F0164-8DDD-4A5D-80B4-3C208392FEAA}" destId="{FC570549-B02C-488F-909D-4F1A6504C8E4}" srcOrd="5" destOrd="0" presId="urn:microsoft.com/office/officeart/2005/8/layout/vList2"/>
    <dgm:cxn modelId="{4CB22481-9F78-4100-9C8A-14F6B0DED8DD}" type="presParOf" srcId="{DD9F0164-8DDD-4A5D-80B4-3C208392FEAA}" destId="{0707F13F-9054-4965-882C-CD49080D266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A45AF-372E-433D-B0E5-0AF4AF514C95}">
      <dsp:nvSpPr>
        <dsp:cNvPr id="0" name=""/>
        <dsp:cNvSpPr/>
      </dsp:nvSpPr>
      <dsp:spPr>
        <a:xfrm>
          <a:off x="0" y="15573"/>
          <a:ext cx="8928992" cy="88744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Services</a:t>
          </a:r>
          <a:endParaRPr lang="en-US" sz="3700" kern="1200" dirty="0"/>
        </a:p>
      </dsp:txBody>
      <dsp:txXfrm>
        <a:off x="43321" y="58894"/>
        <a:ext cx="8842350" cy="800803"/>
      </dsp:txXfrm>
    </dsp:sp>
    <dsp:sp modelId="{35EC7FC8-8E48-469D-9DB6-9A66DC1D2AC2}">
      <dsp:nvSpPr>
        <dsp:cNvPr id="0" name=""/>
        <dsp:cNvSpPr/>
      </dsp:nvSpPr>
      <dsp:spPr>
        <a:xfrm>
          <a:off x="0" y="1019309"/>
          <a:ext cx="8928992" cy="88744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Tools</a:t>
          </a:r>
          <a:endParaRPr lang="en-US" sz="3700" kern="1200" dirty="0"/>
        </a:p>
      </dsp:txBody>
      <dsp:txXfrm>
        <a:off x="43321" y="1062630"/>
        <a:ext cx="8842350" cy="800803"/>
      </dsp:txXfrm>
    </dsp:sp>
    <dsp:sp modelId="{15FFED9C-8973-46C1-A619-AF8C8B14862F}">
      <dsp:nvSpPr>
        <dsp:cNvPr id="0" name=""/>
        <dsp:cNvSpPr/>
      </dsp:nvSpPr>
      <dsp:spPr>
        <a:xfrm>
          <a:off x="0" y="2013314"/>
          <a:ext cx="8928992" cy="88744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Clients</a:t>
          </a:r>
          <a:endParaRPr lang="en-US" sz="3700" kern="1200" dirty="0"/>
        </a:p>
      </dsp:txBody>
      <dsp:txXfrm>
        <a:off x="43321" y="2056635"/>
        <a:ext cx="8842350" cy="800803"/>
      </dsp:txXfrm>
    </dsp:sp>
    <dsp:sp modelId="{0707F13F-9054-4965-882C-CD49080D2669}">
      <dsp:nvSpPr>
        <dsp:cNvPr id="0" name=""/>
        <dsp:cNvSpPr/>
      </dsp:nvSpPr>
      <dsp:spPr>
        <a:xfrm>
          <a:off x="0" y="3025827"/>
          <a:ext cx="8928992" cy="88744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Frameworks</a:t>
          </a:r>
          <a:endParaRPr lang="en-US" sz="3700" kern="1200" dirty="0"/>
        </a:p>
      </dsp:txBody>
      <dsp:txXfrm>
        <a:off x="43321" y="3069148"/>
        <a:ext cx="8842350" cy="800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3EB64-DE99-433D-9C27-871DE5E27D10}" type="datetimeFigureOut">
              <a:rPr lang="en-GB" smtClean="0"/>
              <a:t>11/06/2011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890E6-D6CF-47DD-827B-B14D6E29F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734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21F8-2E1F-4E19-AEA4-0EC52DA29D2E}" type="datetime1">
              <a:rPr lang="en-GB" smtClean="0"/>
              <a:t>11/06/2011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http://www.andrewwestgarth.co.uk/blog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E56C-0B64-4291-9FCC-D69C094DF28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AAB8-2F59-4983-9901-35015B197DA0}" type="datetime1">
              <a:rPr lang="en-GB" smtClean="0"/>
              <a:t>11/06/2011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http://www.andrewwestgarth.co.uk/blog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E56C-0B64-4291-9FCC-D69C094DF28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373D9-4088-4EF8-B8A6-934B63E953A5}" type="datetime1">
              <a:rPr lang="en-GB" smtClean="0"/>
              <a:t>11/06/2011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http://www.andrewwestgarth.co.uk/blog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E56C-0B64-4291-9FCC-D69C094DF286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0A02-ED41-4351-B00A-F3D1A2BBBE8D}" type="datetime1">
              <a:rPr lang="en-GB" smtClean="0"/>
              <a:t>11/06/2011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http://www.andrewwestgarth.co.uk/blog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E56C-0B64-4291-9FCC-D69C094DF28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DD081-7933-4452-B79C-4AF3F624DD8D}" type="datetime1">
              <a:rPr lang="en-GB" smtClean="0"/>
              <a:t>11/06/2011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http://www.andrewwestgarth.co.uk/blog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E56C-0B64-4291-9FCC-D69C094DF28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0245-11E3-4B6C-AA77-D1B5B128D834}" type="datetime1">
              <a:rPr lang="en-GB" smtClean="0"/>
              <a:t>11/06/2011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http://www.andrewwestgarth.co.uk/blog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E56C-0B64-4291-9FCC-D69C094DF28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7E57-FA54-42E8-8CC0-B1107B78CEB0}" type="datetime1">
              <a:rPr lang="en-GB" smtClean="0"/>
              <a:t>11/06/2011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http://www.andrewwestgarth.co.uk/blog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E56C-0B64-4291-9FCC-D69C094DF28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9551-E477-4EC1-B8EB-2E3816DE5AAC}" type="datetime1">
              <a:rPr lang="en-GB" smtClean="0"/>
              <a:t>11/06/2011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http://www.andrewwestgarth.co.uk/blog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E56C-0B64-4291-9FCC-D69C094DF28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6B35-DDB6-4B8D-9A21-B00A64BDF9D8}" type="datetime1">
              <a:rPr lang="en-GB" smtClean="0"/>
              <a:t>11/06/2011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http://www.andrewwestgarth.co.uk/blog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E56C-0B64-4291-9FCC-D69C094DF28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6D6-2F64-4205-BE4D-408A528DE0A4}" type="datetime1">
              <a:rPr lang="en-GB" smtClean="0"/>
              <a:t>11/06/2011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http://www.andrewwestgarth.co.uk/blog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E56C-0B64-4291-9FCC-D69C094DF286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B653-978B-44F8-BC42-0D57BE46AC92}" type="datetime1">
              <a:rPr lang="en-GB" smtClean="0"/>
              <a:t>11/06/2011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http://www.andrewwestgarth.co.uk/blog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E56C-0B64-4291-9FCC-D69C094DF28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4AFE1E7-E36C-4117-91E1-1E4831D1EC33}" type="datetime1">
              <a:rPr lang="en-GB" smtClean="0"/>
              <a:t>11/06/2011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http://www.andrewwestgarth.co.uk/blog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BDBE56C-0B64-4291-9FCC-D69C094DF28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smf.codeplex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is.net/transformmanager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oothhd.com/" TargetMode="External"/><Relationship Id="rId2" Type="http://schemas.openxmlformats.org/officeDocument/2006/relationships/hyperlink" Target="http://www.iis.net/medi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earn.iis.net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twitter.com/dddnorth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drewwestgarth.co.uk/blog" TargetMode="External"/><Relationship Id="rId2" Type="http://schemas.openxmlformats.org/officeDocument/2006/relationships/hyperlink" Target="mailto:mail@hawaythelads.co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crosoft.com/web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mediaplatform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effectLst/>
              </a:rPr>
              <a:t>Delivering High Quality Live and On-Demand Video to Multiple Devices</a:t>
            </a:r>
            <a:br>
              <a:rPr lang="en-GB" dirty="0" smtClean="0">
                <a:effectLst/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Andrew </a:t>
            </a:r>
            <a:r>
              <a:rPr lang="en-GB" dirty="0" err="1" smtClean="0"/>
              <a:t>Westgarth</a:t>
            </a:r>
            <a:endParaRPr lang="en-GB" dirty="0" smtClean="0"/>
          </a:p>
          <a:p>
            <a:r>
              <a:rPr lang="en-GB" dirty="0" smtClean="0"/>
              <a:t>DDD South West</a:t>
            </a:r>
          </a:p>
          <a:p>
            <a:r>
              <a:rPr lang="en-GB" dirty="0" smtClean="0"/>
              <a:t>Saturday 11</a:t>
            </a:r>
            <a:r>
              <a:rPr lang="en-GB" baseline="30000" dirty="0" smtClean="0"/>
              <a:t>th</a:t>
            </a:r>
            <a:r>
              <a:rPr lang="en-GB" dirty="0" smtClean="0"/>
              <a:t> June 2011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http://www.andrewwestgarth.co.uk/blog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077072"/>
            <a:ext cx="3771900" cy="2952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0680" r="594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720" y="5445224"/>
            <a:ext cx="7308304" cy="84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1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06619"/>
              </p:ext>
            </p:extLst>
          </p:nvPr>
        </p:nvGraphicFramePr>
        <p:xfrm>
          <a:off x="871538" y="2492896"/>
          <a:ext cx="7588893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9631"/>
                <a:gridCol w="2529631"/>
                <a:gridCol w="252963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Expression Encoder 4.0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Expression Encoder 4.0</a:t>
                      </a:r>
                      <a:r>
                        <a:rPr lang="en-GB" sz="1000" baseline="0" dirty="0" smtClean="0"/>
                        <a:t> Pro (RETAIL)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Expression Encoder 4.0 Pro (MSDN)</a:t>
                      </a:r>
                      <a:endParaRPr lang="en-GB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Free Download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000" dirty="0" smtClean="0"/>
                        <a:t>Expression Studio 4 Ultimate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000" dirty="0" smtClean="0"/>
                        <a:t>£150-£200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000" dirty="0" smtClean="0"/>
                        <a:t>Direct</a:t>
                      </a:r>
                      <a:r>
                        <a:rPr lang="en-GB" sz="1000" baseline="0" dirty="0" smtClean="0"/>
                        <a:t> Volume Licensing</a:t>
                      </a:r>
                      <a:endParaRPr lang="en-GB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000" dirty="0" smtClean="0"/>
                        <a:t>Included in MSDN</a:t>
                      </a:r>
                      <a:r>
                        <a:rPr lang="en-GB" sz="1000" baseline="0" dirty="0" smtClean="0"/>
                        <a:t> Ultimate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000" baseline="0" dirty="0" smtClean="0"/>
                        <a:t>Limited Functionality (No Codecs)</a:t>
                      </a: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Multi-core/Multi-processor</a:t>
                      </a:r>
                      <a:r>
                        <a:rPr lang="en-GB" sz="1000" baseline="0" dirty="0" smtClean="0"/>
                        <a:t> encoding</a:t>
                      </a:r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baseline="0" dirty="0" smtClean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Editing Functions</a:t>
                      </a:r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Screen Capture (limited</a:t>
                      </a:r>
                      <a:r>
                        <a:rPr lang="en-GB" sz="1000" baseline="0" dirty="0" smtClean="0"/>
                        <a:t> to 10 minutes)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000" dirty="0" smtClean="0"/>
                        <a:t>Screen</a:t>
                      </a:r>
                      <a:r>
                        <a:rPr lang="en-GB" sz="1000" baseline="0" dirty="0" smtClean="0"/>
                        <a:t> Capture</a:t>
                      </a:r>
                      <a:endParaRPr lang="en-GB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000" baseline="0" dirty="0" smtClean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Live Encoding</a:t>
                      </a:r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baseline="0" dirty="0" smtClean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Multichannel</a:t>
                      </a:r>
                      <a:r>
                        <a:rPr lang="en-GB" sz="1000" baseline="0" dirty="0" smtClean="0"/>
                        <a:t> Audio</a:t>
                      </a:r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DirectShow Filters, </a:t>
                      </a:r>
                      <a:r>
                        <a:rPr lang="en-GB" sz="1000" dirty="0" err="1" smtClean="0"/>
                        <a:t>Quicktime</a:t>
                      </a:r>
                      <a:r>
                        <a:rPr lang="en-GB" sz="1000" dirty="0" smtClean="0"/>
                        <a:t>*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000" dirty="0" smtClean="0"/>
                        <a:t>DirectShow Filters, </a:t>
                      </a:r>
                      <a:r>
                        <a:rPr lang="en-GB" sz="1000" dirty="0" err="1" smtClean="0"/>
                        <a:t>Quicktime</a:t>
                      </a:r>
                      <a:r>
                        <a:rPr lang="en-GB" sz="1000" dirty="0" smtClean="0"/>
                        <a:t>*, MPEG-2 (Program and Transport stream(, AVCHD, Dolby Digital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100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VC-1, Silverlight Experiences, IIS Smooth</a:t>
                      </a:r>
                      <a:r>
                        <a:rPr lang="en-GB" sz="1000" baseline="0" dirty="0" smtClean="0"/>
                        <a:t> Streaming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000" dirty="0" smtClean="0"/>
                        <a:t>VC-1,</a:t>
                      </a:r>
                      <a:r>
                        <a:rPr lang="en-GB" sz="1000" baseline="0" dirty="0" smtClean="0"/>
                        <a:t> Silverlight Experiences, H.264, AAC-LC, IIS Smooth Streaming, IIS Live Smooth Streaming</a:t>
                      </a:r>
                      <a:endParaRPr lang="en-GB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000" baseline="0" dirty="0" smtClean="0"/>
                        <a:t>As Pro but NO H.264, AAC-LC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http://www.andrewwestgarth.co.uk/blog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Expression Encoder 4.0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048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Formerly Silverlight Media Framework</a:t>
            </a:r>
          </a:p>
          <a:p>
            <a:r>
              <a:rPr lang="en-GB" dirty="0" smtClean="0">
                <a:hlinkClick r:id="rId2"/>
              </a:rPr>
              <a:t>http://smf.codeplex.com</a:t>
            </a:r>
            <a:endParaRPr lang="en-GB" dirty="0" smtClean="0"/>
          </a:p>
          <a:p>
            <a:r>
              <a:rPr lang="en-GB" dirty="0" smtClean="0"/>
              <a:t>Latest version has support for Advertising – MAST, VAST and VPAID 1.1</a:t>
            </a:r>
          </a:p>
          <a:p>
            <a:r>
              <a:rPr lang="en-GB" dirty="0" smtClean="0"/>
              <a:t>Stereoscope 3D Video Support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http://www.andrewwestgarth.co.uk/blog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MMP Player Framework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444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Link to WMV, MPEG, MP4, MOV Files</a:t>
            </a:r>
          </a:p>
          <a:p>
            <a:r>
              <a:rPr lang="en-GB" dirty="0" smtClean="0"/>
              <a:t>Embed in Flash (YouTube)</a:t>
            </a:r>
          </a:p>
          <a:p>
            <a:r>
              <a:rPr lang="en-GB" dirty="0" smtClean="0"/>
              <a:t>Silverlight</a:t>
            </a:r>
          </a:p>
          <a:p>
            <a:r>
              <a:rPr lang="en-GB" dirty="0" smtClean="0"/>
              <a:t>HTML5</a:t>
            </a:r>
          </a:p>
          <a:p>
            <a:r>
              <a:rPr lang="en-GB" dirty="0" smtClean="0"/>
              <a:t>Bit Rate Throttling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http://www.andrewwestgarth.co.uk/blog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 Demand Video to Web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71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Gen (1998)</a:t>
            </a:r>
          </a:p>
          <a:p>
            <a:r>
              <a:rPr lang="en-GB" dirty="0" smtClean="0"/>
              <a:t>Windows Media Stream Thinning</a:t>
            </a:r>
          </a:p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Gen (2000)</a:t>
            </a:r>
          </a:p>
          <a:p>
            <a:r>
              <a:rPr lang="en-GB" dirty="0" smtClean="0"/>
              <a:t>Multiple Bit Rate ASF (MBR)</a:t>
            </a:r>
          </a:p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Gen (2003)</a:t>
            </a:r>
          </a:p>
          <a:p>
            <a:r>
              <a:rPr lang="en-GB" dirty="0" smtClean="0"/>
              <a:t>Intelligent Streaming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http://www.andrewwestgarth.co.uk/blog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Streaming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4904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Examples of events – Olympics, Winter Olympics, Champions League, French Open, Wimbledon</a:t>
            </a:r>
          </a:p>
          <a:p>
            <a:r>
              <a:rPr lang="en-GB" dirty="0" smtClean="0"/>
              <a:t>Local bandwidth and CPU Condition Detection</a:t>
            </a:r>
          </a:p>
          <a:p>
            <a:r>
              <a:rPr lang="en-GB" dirty="0" smtClean="0"/>
              <a:t>Caters for Full HD (1080p)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http://www.andrewwestgarth.co.uk/blog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IIS Smooth Streaming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534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 Demand Video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Demo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http://www.andrewwestgarth.co.uk/blog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89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Live Streamed Video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Demo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http://www.andrewwestgarth.co.uk/blog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08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WP7 – Supports Silverlight</a:t>
            </a:r>
          </a:p>
          <a:p>
            <a:r>
              <a:rPr lang="en-GB" dirty="0" smtClean="0"/>
              <a:t>Player built into MMP Player Framework</a:t>
            </a:r>
          </a:p>
          <a:p>
            <a:r>
              <a:rPr lang="en-GB" dirty="0" smtClean="0"/>
              <a:t>Apple </a:t>
            </a:r>
            <a:r>
              <a:rPr lang="en-GB" dirty="0" err="1" smtClean="0"/>
              <a:t>iOS</a:t>
            </a:r>
            <a:endParaRPr lang="en-GB" dirty="0" smtClean="0"/>
          </a:p>
          <a:p>
            <a:pPr lvl="1"/>
            <a:r>
              <a:rPr lang="en-GB" dirty="0" err="1" smtClean="0"/>
              <a:t>Remux</a:t>
            </a:r>
            <a:r>
              <a:rPr lang="en-GB" dirty="0" smtClean="0"/>
              <a:t> content to Apple HTTP Live Streaming Format (HLS)</a:t>
            </a:r>
          </a:p>
          <a:p>
            <a:pPr lvl="1"/>
            <a:r>
              <a:rPr lang="en-GB" dirty="0" smtClean="0"/>
              <a:t>Incoming Video must be encoded to H.264(Video) and AAC-LC (audio)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http://www.andrewwestgarth.co.uk/blog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Video to Other Devices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07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Consuming Streamed Video in WP7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Demo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http://www.andrewwestgarth.co.uk/blog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62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&lt;video&gt;/&lt;audio&gt; specification has no specifics on codecs, file formats, transport protocols, live streaming and content protection</a:t>
            </a:r>
          </a:p>
          <a:p>
            <a:r>
              <a:rPr lang="en-GB" dirty="0" smtClean="0"/>
              <a:t>MPEG and 3GPP are standardising HTTP based adaptive streaming, therefore Smooth Streaming is likely to align with Final Standard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http://www.andrewwestgarth.co.uk/blog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HMTL5 Video and Audio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84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Problems Facing Delivering Media</a:t>
            </a:r>
          </a:p>
          <a:p>
            <a:r>
              <a:rPr lang="en-GB" dirty="0"/>
              <a:t>Microsoft Media Platform</a:t>
            </a:r>
          </a:p>
          <a:p>
            <a:r>
              <a:rPr lang="en-GB" dirty="0"/>
              <a:t>Options Available to Solve</a:t>
            </a:r>
          </a:p>
          <a:p>
            <a:r>
              <a:rPr lang="en-GB" dirty="0"/>
              <a:t>On Demand Video to Web</a:t>
            </a:r>
          </a:p>
          <a:p>
            <a:r>
              <a:rPr lang="en-GB" dirty="0"/>
              <a:t>Live Video to Web</a:t>
            </a:r>
          </a:p>
          <a:p>
            <a:r>
              <a:rPr lang="en-GB" dirty="0"/>
              <a:t>Video to WP7</a:t>
            </a:r>
          </a:p>
          <a:p>
            <a:r>
              <a:rPr lang="en-GB" dirty="0"/>
              <a:t>Video to Apple Devices</a:t>
            </a:r>
          </a:p>
          <a:p>
            <a:r>
              <a:rPr lang="en-GB" dirty="0"/>
              <a:t>Conclusions and Questions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http://www.andrewwestgarth.co.uk/blog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1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HTML 5 Video Using Smooth Streaming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Demo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http://www.andrewwestgarth.co.uk/blog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713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http://www.iis.net/transformmanager</a:t>
            </a:r>
            <a:endParaRPr lang="en-GB" dirty="0" smtClean="0"/>
          </a:p>
          <a:p>
            <a:r>
              <a:rPr lang="en-GB" dirty="0" smtClean="0"/>
              <a:t>Automated encoding of files</a:t>
            </a:r>
          </a:p>
          <a:p>
            <a:r>
              <a:rPr lang="en-GB" dirty="0" smtClean="0"/>
              <a:t>Requires An Encoder</a:t>
            </a:r>
          </a:p>
          <a:p>
            <a:r>
              <a:rPr lang="en-GB" dirty="0" smtClean="0"/>
              <a:t>Watch Folders</a:t>
            </a:r>
            <a:r>
              <a:rPr lang="en-GB" dirty="0"/>
              <a:t> </a:t>
            </a:r>
            <a:r>
              <a:rPr lang="en-GB" dirty="0" smtClean="0"/>
              <a:t>and Send output to new folder</a:t>
            </a:r>
          </a:p>
          <a:p>
            <a:r>
              <a:rPr lang="en-GB" dirty="0" smtClean="0"/>
              <a:t>Encode Once deliver many</a:t>
            </a:r>
          </a:p>
          <a:p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http://www.andrewwestgarth.co.uk/blog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IIS Transform Manager (Beta)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572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2" y="2924944"/>
            <a:ext cx="7920880" cy="3063476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http://www.andrewwestgarth.co.uk/blog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IIS Transform Manager Workflow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4773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IIS Transform Manager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http://www.andrewwestgarth.co.uk/blog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24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Serving Media to multipl</a:t>
            </a:r>
            <a:r>
              <a:rPr lang="en-GB" dirty="0" smtClean="0"/>
              <a:t>e devices and platforms is key</a:t>
            </a:r>
          </a:p>
          <a:p>
            <a:r>
              <a:rPr lang="en-GB" dirty="0" smtClean="0"/>
              <a:t>Must take into account bandwidth and </a:t>
            </a:r>
            <a:r>
              <a:rPr lang="en-GB" dirty="0" err="1" smtClean="0"/>
              <a:t>cpu</a:t>
            </a:r>
            <a:r>
              <a:rPr lang="en-GB" dirty="0" smtClean="0"/>
              <a:t> performance</a:t>
            </a:r>
          </a:p>
          <a:p>
            <a:r>
              <a:rPr lang="en-GB" dirty="0" smtClean="0"/>
              <a:t>Can do more going forward (specs improve)</a:t>
            </a:r>
          </a:p>
          <a:p>
            <a:r>
              <a:rPr lang="en-GB" dirty="0" smtClean="0"/>
              <a:t>What effect will HTML 5 have?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http://www.andrewwestgarth.co.uk/blog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99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www.microsoft.com/mediaplatform</a:t>
            </a:r>
          </a:p>
          <a:p>
            <a:r>
              <a:rPr lang="en-GB" dirty="0" smtClean="0">
                <a:hlinkClick r:id="rId2"/>
              </a:rPr>
              <a:t>www.IIS.net/media</a:t>
            </a:r>
            <a:endParaRPr lang="en-GB" dirty="0" smtClean="0">
              <a:hlinkClick r:id="rId3"/>
            </a:endParaRPr>
          </a:p>
          <a:p>
            <a:r>
              <a:rPr lang="en-GB" dirty="0" smtClean="0">
                <a:hlinkClick r:id="rId3"/>
              </a:rPr>
              <a:t>www.smoothhd.com</a:t>
            </a:r>
            <a:endParaRPr lang="en-GB" dirty="0" smtClean="0"/>
          </a:p>
          <a:p>
            <a:r>
              <a:rPr lang="en-GB" dirty="0" smtClean="0">
                <a:hlinkClick r:id="rId4"/>
              </a:rPr>
              <a:t>learn.iis.net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http://www.andrewwestgarth.co.uk/blog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905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3645023"/>
            <a:ext cx="7408333" cy="2481139"/>
          </a:xfrm>
        </p:spPr>
        <p:txBody>
          <a:bodyPr/>
          <a:lstStyle/>
          <a:p>
            <a:r>
              <a:rPr lang="en-GB" dirty="0" smtClean="0"/>
              <a:t>Saturday 8</a:t>
            </a:r>
            <a:r>
              <a:rPr lang="en-GB" baseline="30000" dirty="0" smtClean="0"/>
              <a:t>th</a:t>
            </a:r>
            <a:r>
              <a:rPr lang="en-GB" dirty="0" smtClean="0"/>
              <a:t> October 2011</a:t>
            </a:r>
          </a:p>
          <a:p>
            <a:r>
              <a:rPr lang="en-GB" dirty="0" smtClean="0"/>
              <a:t>University of Sunderland</a:t>
            </a:r>
          </a:p>
          <a:p>
            <a:r>
              <a:rPr lang="en-GB" dirty="0" smtClean="0">
                <a:hlinkClick r:id="rId2"/>
              </a:rPr>
              <a:t>http://twitter.com/dddnorth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http://www.andrewwestgarth.co.uk/blog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DDD North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564904"/>
            <a:ext cx="20193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37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err="1" smtClean="0"/>
              <a:t>ASP.Net</a:t>
            </a:r>
            <a:r>
              <a:rPr lang="en-GB" dirty="0" smtClean="0"/>
              <a:t> Code Monkey</a:t>
            </a:r>
          </a:p>
          <a:p>
            <a:r>
              <a:rPr lang="en-GB" dirty="0" smtClean="0"/>
              <a:t>Co-founder of North East Bytes (@</a:t>
            </a:r>
            <a:r>
              <a:rPr lang="en-GB" dirty="0" err="1" smtClean="0"/>
              <a:t>NEBytes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User group for IT Pros and </a:t>
            </a:r>
            <a:r>
              <a:rPr lang="en-GB" dirty="0" err="1" smtClean="0"/>
              <a:t>Devs</a:t>
            </a:r>
            <a:r>
              <a:rPr lang="en-GB" dirty="0" smtClean="0"/>
              <a:t> in North East</a:t>
            </a:r>
          </a:p>
          <a:p>
            <a:r>
              <a:rPr lang="en-GB" dirty="0" smtClean="0"/>
              <a:t>Very Interested in Wartime exploits of 617 Squadron – the Dam Busters</a:t>
            </a:r>
          </a:p>
          <a:p>
            <a:r>
              <a:rPr lang="en-GB" dirty="0" smtClean="0"/>
              <a:t>Microsoft Most Valuable Professional for Internet Information Services (IIS)</a:t>
            </a:r>
          </a:p>
          <a:p>
            <a:r>
              <a:rPr lang="en-GB" dirty="0" smtClean="0">
                <a:hlinkClick r:id="rId2"/>
              </a:rPr>
              <a:t>mail@hawaythelads.co.uk</a:t>
            </a:r>
            <a:endParaRPr lang="en-GB" dirty="0" smtClean="0"/>
          </a:p>
          <a:p>
            <a:r>
              <a:rPr lang="en-GB" dirty="0" smtClean="0"/>
              <a:t>Twitter.com/</a:t>
            </a:r>
            <a:r>
              <a:rPr lang="en-GB" dirty="0" err="1" smtClean="0"/>
              <a:t>apwestgarth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www.andrewwestgarth.co.uk/blog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Me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http://www.andrewwestgarth.co.uk/blog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365104"/>
            <a:ext cx="3483868" cy="2727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085184"/>
            <a:ext cx="963481" cy="151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2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Get it from </a:t>
            </a:r>
            <a:r>
              <a:rPr lang="en-GB" dirty="0" smtClean="0">
                <a:hlinkClick r:id="rId2"/>
              </a:rPr>
              <a:t>www.microsoft.com/web</a:t>
            </a:r>
            <a:endParaRPr lang="en-GB" dirty="0" smtClean="0"/>
          </a:p>
          <a:p>
            <a:r>
              <a:rPr lang="en-GB" dirty="0" smtClean="0"/>
              <a:t>Install</a:t>
            </a:r>
          </a:p>
          <a:p>
            <a:pPr lvl="1"/>
            <a:r>
              <a:rPr lang="en-GB" dirty="0" smtClean="0"/>
              <a:t>Services</a:t>
            </a:r>
          </a:p>
          <a:p>
            <a:pPr lvl="1"/>
            <a:r>
              <a:rPr lang="en-GB" dirty="0" smtClean="0"/>
              <a:t>Frameworks</a:t>
            </a:r>
          </a:p>
          <a:p>
            <a:pPr lvl="1"/>
            <a:r>
              <a:rPr lang="en-GB" dirty="0" smtClean="0"/>
              <a:t>Tools</a:t>
            </a:r>
          </a:p>
          <a:p>
            <a:pPr lvl="1"/>
            <a:r>
              <a:rPr lang="en-GB" dirty="0" smtClean="0"/>
              <a:t>Applications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Microsoft Web Platform Installer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http://www.andrewwestgarth.co.uk/blog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4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Needs to be Cross Browser, Cross Platform</a:t>
            </a:r>
          </a:p>
          <a:p>
            <a:r>
              <a:rPr lang="en-GB" dirty="0" smtClean="0"/>
              <a:t>Delivered over HTTP</a:t>
            </a:r>
          </a:p>
          <a:p>
            <a:r>
              <a:rPr lang="en-GB" dirty="0" smtClean="0"/>
              <a:t>Codec Agnostic, Platform Agnostic but still enable Content Protection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http://www.andrewwestgarth.co.uk/blog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Problems Faced When Delivering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665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83939"/>
            <a:ext cx="3345790" cy="402540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19872" y="5229199"/>
            <a:ext cx="5724128" cy="896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hlinkClick r:id="rId3"/>
              </a:rPr>
              <a:t>http://www.microsoft.com/mediaplatform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http://www.andrewwestgarth.co.uk/blog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Microsoft Media Platform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061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Circa 2003</a:t>
            </a:r>
          </a:p>
          <a:p>
            <a:pPr lvl="1"/>
            <a:r>
              <a:rPr lang="en-GB" dirty="0" smtClean="0"/>
              <a:t>Windows Media Encoder (ASF)</a:t>
            </a:r>
          </a:p>
          <a:p>
            <a:pPr lvl="1"/>
            <a:r>
              <a:rPr lang="en-GB" dirty="0" smtClean="0"/>
              <a:t>WMV and WMA </a:t>
            </a:r>
            <a:r>
              <a:rPr lang="en-GB" dirty="0" err="1" smtClean="0"/>
              <a:t>Codexs</a:t>
            </a:r>
            <a:endParaRPr lang="en-GB" dirty="0" smtClean="0"/>
          </a:p>
          <a:p>
            <a:pPr lvl="1"/>
            <a:r>
              <a:rPr lang="en-GB" dirty="0" smtClean="0"/>
              <a:t>DRM provided by WM Rights Manager</a:t>
            </a:r>
          </a:p>
          <a:p>
            <a:pPr lvl="1"/>
            <a:r>
              <a:rPr lang="en-GB" dirty="0" smtClean="0"/>
              <a:t>Windows Media Services </a:t>
            </a:r>
          </a:p>
          <a:p>
            <a:pPr lvl="1"/>
            <a:r>
              <a:rPr lang="en-GB" dirty="0" smtClean="0"/>
              <a:t>Windows Media Player and ActiveX over RTSP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http://www.andrewwestgarth.co.uk/blog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Microsoft Media Platform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58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Microsoft Media Platform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http://www.andrewwestgarth.co.uk/blog</a:t>
            </a:r>
            <a:endParaRPr lang="en-GB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966619516"/>
              </p:ext>
            </p:extLst>
          </p:nvPr>
        </p:nvGraphicFramePr>
        <p:xfrm>
          <a:off x="107504" y="2465838"/>
          <a:ext cx="8928992" cy="3920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WinAzure_v_rgb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4031" y="2503676"/>
            <a:ext cx="1427115" cy="727524"/>
          </a:xfrm>
          <a:prstGeom prst="rect">
            <a:avLst/>
          </a:prstGeom>
        </p:spPr>
      </p:pic>
      <p:pic>
        <p:nvPicPr>
          <p:cNvPr id="10" name="Picture 9" descr="Silverlight_h_rgb_smal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9922" y="4511485"/>
            <a:ext cx="2026787" cy="655950"/>
          </a:xfrm>
          <a:prstGeom prst="rect">
            <a:avLst/>
          </a:prstGeom>
        </p:spPr>
      </p:pic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183348" y="4585209"/>
            <a:ext cx="820700" cy="663397"/>
            <a:chOff x="7923209" y="3657600"/>
            <a:chExt cx="1576338" cy="1206080"/>
          </a:xfrm>
        </p:grpSpPr>
        <p:pic>
          <p:nvPicPr>
            <p:cNvPr id="12" name="Picture 11" descr="IE-symbol_rgb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20854" y="3956424"/>
              <a:ext cx="978693" cy="907256"/>
            </a:xfrm>
            <a:prstGeom prst="rect">
              <a:avLst/>
            </a:prstGeom>
          </p:spPr>
        </p:pic>
        <p:pic>
          <p:nvPicPr>
            <p:cNvPr id="13" name="Picture 12" descr="HTML5_Logo_512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23209" y="3657600"/>
              <a:ext cx="975360" cy="97536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987824" y="5555462"/>
            <a:ext cx="996728" cy="607799"/>
            <a:chOff x="3808411" y="5410200"/>
            <a:chExt cx="1330493" cy="767953"/>
          </a:xfrm>
        </p:grpSpPr>
        <p:sp>
          <p:nvSpPr>
            <p:cNvPr id="15" name="TextBox 14"/>
            <p:cNvSpPr txBox="1"/>
            <p:nvPr/>
          </p:nvSpPr>
          <p:spPr>
            <a:xfrm>
              <a:off x="3808412" y="5410200"/>
              <a:ext cx="133049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b="1" i="1" dirty="0" smtClean="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Arial Narrow" pitchFamily="34" charset="0"/>
                  <a:ea typeface="Tahoma" pitchFamily="34" charset="0"/>
                  <a:cs typeface="Tahoma" pitchFamily="34" charset="0"/>
                </a:rPr>
                <a:t>Microsoft</a:t>
              </a:r>
              <a:r>
                <a:rPr lang="en-US" sz="700" b="1" i="1" baseline="50000" dirty="0" smtClean="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Arial Narrow" pitchFamily="34" charset="0"/>
                  <a:ea typeface="Tahoma" pitchFamily="34" charset="0"/>
                  <a:cs typeface="Tahoma" pitchFamily="34" charset="0"/>
                </a:rPr>
                <a:t>®</a:t>
              </a:r>
              <a:r>
                <a:rPr lang="en-US" sz="1000" b="1" i="1" dirty="0" smtClean="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Arial Narrow" pitchFamily="34" charset="0"/>
                  <a:ea typeface="Tahoma" pitchFamily="34" charset="0"/>
                  <a:cs typeface="Tahoma" pitchFamily="34" charset="0"/>
                </a:rPr>
                <a:t> Media Platform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08411" y="5562599"/>
              <a:ext cx="1091261" cy="615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Segoe" pitchFamily="34" charset="0"/>
                </a:rPr>
                <a:t>Video</a:t>
              </a:r>
            </a:p>
            <a:p>
              <a:r>
                <a:rPr lang="en-US" sz="2000" dirty="0" smtClean="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Segoe" pitchFamily="34" charset="0"/>
                </a:rPr>
                <a:t>      Editor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357900" y="5571180"/>
            <a:ext cx="1074784" cy="607799"/>
            <a:chOff x="5407277" y="5410200"/>
            <a:chExt cx="1434688" cy="767953"/>
          </a:xfrm>
        </p:grpSpPr>
        <p:sp>
          <p:nvSpPr>
            <p:cNvPr id="18" name="TextBox 17"/>
            <p:cNvSpPr txBox="1"/>
            <p:nvPr/>
          </p:nvSpPr>
          <p:spPr>
            <a:xfrm>
              <a:off x="5407277" y="5562600"/>
              <a:ext cx="1434688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Segoe" pitchFamily="34" charset="0"/>
                </a:rPr>
                <a:t>Content</a:t>
              </a:r>
            </a:p>
            <a:p>
              <a:r>
                <a:rPr lang="en-US" sz="2000" dirty="0" smtClean="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Segoe" pitchFamily="34" charset="0"/>
                </a:rPr>
                <a:t>      Manager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07277" y="5410200"/>
              <a:ext cx="1304844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b="1" i="1" dirty="0" smtClean="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Arial Narrow" pitchFamily="34" charset="0"/>
                  <a:ea typeface="Tahoma" pitchFamily="34" charset="0"/>
                  <a:cs typeface="Tahoma" pitchFamily="34" charset="0"/>
                </a:rPr>
                <a:t>Microsoft</a:t>
              </a:r>
              <a:r>
                <a:rPr lang="en-US" sz="700" b="1" i="1" baseline="50000" dirty="0" smtClean="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Arial Narrow" pitchFamily="34" charset="0"/>
                  <a:ea typeface="Tahoma" pitchFamily="34" charset="0"/>
                  <a:cs typeface="Tahoma" pitchFamily="34" charset="0"/>
                </a:rPr>
                <a:t>®</a:t>
              </a:r>
              <a:r>
                <a:rPr lang="en-US" sz="1000" b="1" i="1" dirty="0" smtClean="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Arial Narrow" pitchFamily="34" charset="0"/>
                  <a:ea typeface="Tahoma" pitchFamily="34" charset="0"/>
                  <a:cs typeface="Tahoma" pitchFamily="34" charset="0"/>
                </a:rPr>
                <a:t> Media Platform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813908" y="5571180"/>
            <a:ext cx="1151063" cy="607799"/>
            <a:chOff x="7466012" y="5410200"/>
            <a:chExt cx="1536511" cy="767953"/>
          </a:xfrm>
        </p:grpSpPr>
        <p:sp>
          <p:nvSpPr>
            <p:cNvPr id="21" name="TextBox 20"/>
            <p:cNvSpPr txBox="1"/>
            <p:nvPr/>
          </p:nvSpPr>
          <p:spPr>
            <a:xfrm>
              <a:off x="7466012" y="5562600"/>
              <a:ext cx="1536511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Segoe" pitchFamily="34" charset="0"/>
                </a:rPr>
                <a:t>Player</a:t>
              </a:r>
            </a:p>
            <a:p>
              <a:r>
                <a:rPr lang="en-US" sz="2000" dirty="0" smtClean="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Segoe" pitchFamily="34" charset="0"/>
                </a:rPr>
                <a:t>    Framework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466012" y="5410200"/>
              <a:ext cx="1304844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b="1" i="1" dirty="0" smtClean="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Arial Narrow" pitchFamily="34" charset="0"/>
                  <a:ea typeface="Tahoma" pitchFamily="34" charset="0"/>
                  <a:cs typeface="Tahoma" pitchFamily="34" charset="0"/>
                </a:rPr>
                <a:t>Microsoft</a:t>
              </a:r>
              <a:r>
                <a:rPr lang="en-US" sz="700" b="1" i="1" baseline="50000" dirty="0" smtClean="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Arial Narrow" pitchFamily="34" charset="0"/>
                  <a:ea typeface="Tahoma" pitchFamily="34" charset="0"/>
                  <a:cs typeface="Tahoma" pitchFamily="34" charset="0"/>
                </a:rPr>
                <a:t>®</a:t>
              </a:r>
              <a:r>
                <a:rPr lang="en-US" sz="1000" b="1" i="1" dirty="0" smtClean="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Arial Narrow" pitchFamily="34" charset="0"/>
                  <a:ea typeface="Tahoma" pitchFamily="34" charset="0"/>
                  <a:cs typeface="Tahoma" pitchFamily="34" charset="0"/>
                </a:rPr>
                <a:t> Media Platform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55454" y="5578737"/>
            <a:ext cx="977513" cy="607799"/>
            <a:chOff x="9675812" y="5410200"/>
            <a:chExt cx="1304844" cy="767953"/>
          </a:xfrm>
        </p:grpSpPr>
        <p:sp>
          <p:nvSpPr>
            <p:cNvPr id="24" name="TextBox 23"/>
            <p:cNvSpPr txBox="1"/>
            <p:nvPr/>
          </p:nvSpPr>
          <p:spPr>
            <a:xfrm>
              <a:off x="9675812" y="5562600"/>
              <a:ext cx="1263166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Segoe" pitchFamily="34" charset="0"/>
                </a:rPr>
                <a:t>Audience</a:t>
              </a:r>
            </a:p>
            <a:p>
              <a:r>
                <a:rPr lang="en-US" sz="2000" dirty="0" smtClean="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Segoe" pitchFamily="34" charset="0"/>
                </a:rPr>
                <a:t>       Insight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675812" y="5410200"/>
              <a:ext cx="1304844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b="1" i="1" dirty="0" smtClean="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Arial Narrow" pitchFamily="34" charset="0"/>
                  <a:ea typeface="Tahoma" pitchFamily="34" charset="0"/>
                  <a:cs typeface="Tahoma" pitchFamily="34" charset="0"/>
                </a:rPr>
                <a:t>Microsoft</a:t>
              </a:r>
              <a:r>
                <a:rPr lang="en-US" sz="700" b="1" i="1" baseline="50000" dirty="0" smtClean="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Arial Narrow" pitchFamily="34" charset="0"/>
                  <a:ea typeface="Tahoma" pitchFamily="34" charset="0"/>
                  <a:cs typeface="Tahoma" pitchFamily="34" charset="0"/>
                </a:rPr>
                <a:t>®</a:t>
              </a:r>
              <a:r>
                <a:rPr lang="en-US" sz="1000" b="1" i="1" dirty="0" smtClean="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  <a:latin typeface="Arial Narrow" pitchFamily="34" charset="0"/>
                  <a:ea typeface="Tahoma" pitchFamily="34" charset="0"/>
                  <a:cs typeface="Tahoma" pitchFamily="34" charset="0"/>
                </a:rPr>
                <a:t> Media Platform</a:t>
              </a:r>
            </a:p>
          </p:txBody>
        </p:sp>
      </p:grpSp>
      <p:pic>
        <p:nvPicPr>
          <p:cNvPr id="26" name="Picture 25" descr="IISMediaServices_951x228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54601" y="2564904"/>
            <a:ext cx="2388853" cy="605068"/>
          </a:xfrm>
          <a:prstGeom prst="rect">
            <a:avLst/>
          </a:prstGeom>
        </p:spPr>
      </p:pic>
      <p:pic>
        <p:nvPicPr>
          <p:cNvPr id="27" name="Picture 26" descr="Expression_Encoder_Pro_h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25670" y="3618896"/>
            <a:ext cx="2522425" cy="52393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43237" y="3538769"/>
            <a:ext cx="245797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" pitchFamily="34" charset="0"/>
              </a:rPr>
              <a:t>Microsoft</a:t>
            </a:r>
            <a:r>
              <a:rPr lang="en-US" sz="1100" baseline="500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" pitchFamily="34" charset="0"/>
              </a:rPr>
              <a:t>®</a:t>
            </a:r>
          </a:p>
          <a:p>
            <a:r>
              <a:rPr lang="en-US" sz="2400" b="1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" pitchFamily="34" charset="0"/>
              </a:rPr>
              <a:t>PlayReady</a:t>
            </a:r>
            <a:r>
              <a:rPr lang="en-US" sz="1400" b="1" baseline="500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" pitchFamily="34" charset="0"/>
              </a:rPr>
              <a:t>®</a:t>
            </a:r>
            <a:endParaRPr lang="en-US" sz="2400" b="1" baseline="50000" dirty="0" smtClean="0">
              <a:gradFill>
                <a:gsLst>
                  <a:gs pos="0">
                    <a:schemeClr val="tx1"/>
                  </a:gs>
                  <a:gs pos="86000">
                    <a:schemeClr val="tx1"/>
                  </a:gs>
                </a:gsLst>
                <a:lin ang="5400000" scaled="0"/>
              </a:gradFill>
              <a:latin typeface="Segoe" pitchFamily="34" charset="0"/>
            </a:endParaRPr>
          </a:p>
        </p:txBody>
      </p:sp>
      <p:pic>
        <p:nvPicPr>
          <p:cNvPr id="29" name="Picture 28" descr="Linux_Penguin_small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05284" y="4527375"/>
            <a:ext cx="357493" cy="444400"/>
          </a:xfrm>
          <a:prstGeom prst="rect">
            <a:avLst/>
          </a:prstGeom>
        </p:spPr>
      </p:pic>
      <p:pic>
        <p:nvPicPr>
          <p:cNvPr id="30" name="Picture 29" descr="Android_logo_svg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21606" y="4527375"/>
            <a:ext cx="392385" cy="38605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206437" y="4808765"/>
            <a:ext cx="325399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" pitchFamily="34" charset="0"/>
              </a:rPr>
              <a:t>Smooth Streaming &amp; </a:t>
            </a:r>
            <a:r>
              <a:rPr lang="en-US" sz="1600" b="1" dirty="0" err="1" smtClean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" pitchFamily="34" charset="0"/>
              </a:rPr>
              <a:t>PlayReady</a:t>
            </a:r>
            <a:r>
              <a:rPr lang="en-US" sz="1050" b="1" baseline="50000" dirty="0" smtClean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" pitchFamily="34" charset="0"/>
              </a:rPr>
              <a:t>®</a:t>
            </a:r>
            <a:endParaRPr lang="en-US" sz="1600" b="1" baseline="50000" dirty="0" smtClean="0">
              <a:ln w="3175">
                <a:noFill/>
              </a:ln>
              <a:gradFill>
                <a:gsLst>
                  <a:gs pos="0">
                    <a:schemeClr val="tx1"/>
                  </a:gs>
                  <a:gs pos="86000">
                    <a:schemeClr val="tx1"/>
                  </a:gs>
                </a:gsLst>
                <a:lin ang="5400000" scaled="0"/>
              </a:gradFill>
              <a:latin typeface="Segoe" pitchFamily="34" charset="0"/>
            </a:endParaRPr>
          </a:p>
          <a:p>
            <a:r>
              <a:rPr lang="en-US" sz="1600" dirty="0" smtClean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" pitchFamily="34" charset="0"/>
              </a:rPr>
              <a:t>Client Porting Kits</a:t>
            </a:r>
          </a:p>
        </p:txBody>
      </p:sp>
      <p:pic>
        <p:nvPicPr>
          <p:cNvPr id="32" name="Picture 31" descr="iOS_logo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5206437" y="4569915"/>
            <a:ext cx="580122" cy="26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6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Released December 2010</a:t>
            </a:r>
            <a:endParaRPr lang="en-GB" dirty="0"/>
          </a:p>
          <a:p>
            <a:r>
              <a:rPr lang="en-GB" dirty="0" smtClean="0"/>
              <a:t>Apple HTTP Live Streaming (H.264/AAC)</a:t>
            </a:r>
          </a:p>
          <a:p>
            <a:r>
              <a:rPr lang="en-GB" dirty="0" smtClean="0"/>
              <a:t>Encode once</a:t>
            </a:r>
          </a:p>
          <a:p>
            <a:r>
              <a:rPr lang="en-GB" dirty="0" smtClean="0"/>
              <a:t>AES encryption for </a:t>
            </a:r>
            <a:r>
              <a:rPr lang="en-GB" dirty="0" err="1" smtClean="0"/>
              <a:t>iOS</a:t>
            </a:r>
            <a:endParaRPr lang="en-GB" dirty="0" smtClean="0"/>
          </a:p>
          <a:p>
            <a:r>
              <a:rPr lang="en-GB" dirty="0" smtClean="0"/>
              <a:t>Reduction in end to end latency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IIS Media Services 4.0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http://www.andrewwestgarth.co.uk/blog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22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450</TotalTime>
  <Words>749</Words>
  <Application>Microsoft Office PowerPoint</Application>
  <PresentationFormat>On-screen Show (4:3)</PresentationFormat>
  <Paragraphs>178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Waveform</vt:lpstr>
      <vt:lpstr>Delivering High Quality Live and On-Demand Video to Multiple Devices </vt:lpstr>
      <vt:lpstr>Agenda</vt:lpstr>
      <vt:lpstr>About Me</vt:lpstr>
      <vt:lpstr>Microsoft Web Platform Installer</vt:lpstr>
      <vt:lpstr>Problems Faced When Delivering Media</vt:lpstr>
      <vt:lpstr>Microsoft Media Platform</vt:lpstr>
      <vt:lpstr>Microsoft Media Platform</vt:lpstr>
      <vt:lpstr>Microsoft Media Platform</vt:lpstr>
      <vt:lpstr>IIS Media Services 4.0</vt:lpstr>
      <vt:lpstr>Expression Encoder 4.0</vt:lpstr>
      <vt:lpstr>MMP Player Framework</vt:lpstr>
      <vt:lpstr>On Demand Video to Web</vt:lpstr>
      <vt:lpstr>Streaming</vt:lpstr>
      <vt:lpstr>IIS Smooth Streaming</vt:lpstr>
      <vt:lpstr>On Demand Video</vt:lpstr>
      <vt:lpstr>Live Streamed Video</vt:lpstr>
      <vt:lpstr>Video to Other Devices</vt:lpstr>
      <vt:lpstr>Consuming Streamed Video in WP7</vt:lpstr>
      <vt:lpstr>HMTL5 Video and Audio</vt:lpstr>
      <vt:lpstr>HTML 5 Video Using Smooth Streaming</vt:lpstr>
      <vt:lpstr>IIS Transform Manager (Beta)</vt:lpstr>
      <vt:lpstr>IIS Transform Manager Workflow</vt:lpstr>
      <vt:lpstr>IIS Transform Manager</vt:lpstr>
      <vt:lpstr>Conclusions</vt:lpstr>
      <vt:lpstr>Resources</vt:lpstr>
      <vt:lpstr>DDD North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Delivering High Quality Live and On-Demand Video to Multiple Devices </dc:title>
  <dc:creator>Andrew P. Westgarth</dc:creator>
  <cp:lastModifiedBy>Andrew P. Westgarth</cp:lastModifiedBy>
  <cp:revision>22</cp:revision>
  <dcterms:created xsi:type="dcterms:W3CDTF">2011-06-05T17:25:13Z</dcterms:created>
  <dcterms:modified xsi:type="dcterms:W3CDTF">2011-06-11T12:17:58Z</dcterms:modified>
</cp:coreProperties>
</file>